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(Deep Learning, Neural Networks), Natural Language Processing
By Application: Healthcare, Financial Services, Manufacturing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FUEL CARDS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Road Transport Union</a:t>
                      </a:r>
                    </a:p>
                  </a:txBody>
                  <a:tcPr marL="9525" marR="9525" marT="9525" marB="0" anchor="ctr"/>
                </a:tc>
                <a:tc>
                  <a:txBody>
                    <a:bodyPr/>
                    <a:lstStyle/>
                    <a:p>
                      <a:pPr marL="91440" algn="l" fontAlgn="b"/>
                      <a:r>
                        <a:rPr lang="en-US" sz="1100" kern="1200" dirty="0">
                          <a:solidFill>
                            <a:schemeClr val="dk1"/>
                          </a:solidFill>
                          <a:latin typeface="+mn-lt"/>
                          <a:ea typeface="+mn-ea"/>
                          <a:cs typeface="+mn-cs"/>
                        </a:rPr>
                        <a:t>Energy Policy</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NAFA Fleet Management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Energy Economics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Trucking Associations</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A: Policy and Practice</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Fuel Tax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E: Logistics and Transportation Review</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Federal Motor Carrier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 Geography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FUEL CARDS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Fuel Cards Market is valued at USD 11 Billion in 2024, and is expected to reach USD 11 Billion by 2032. The market shows a steady CAGR of 1% from 2025 to 2032. Digitalization, fleet telematics adoption, regulatory fuel monitoring, and demand for cost-control drive the global fuel cards market; major providers innovate with integrated payment platforms, real-time analytics, and loyalty services, while partnerships with logistics and mobility firms, expanding acceptance networks, and sustainability-focused fuel options support resilient growth and competitive differentiation ahead.</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FUEL CARDS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Digital Payment Integration: Seamless mobile and contactless payment capabilities, combined with secure tokenization and multi-channel platforms, enable faster transactions, reduced fraud, and improved customer convenience. Integration with mobile wallets, APIs, and payment gateways supports adoption across corporate fleets, roadside stops, and merchant networks, driving higher transaction volumes and market growth.
Fleet Telematics and Data Analytics: Real-time vehicle tracking, fuel consumption monitoring, and predictive maintenance insights empower managers to optimize routes, reduce fuel waste, and lower costs. Integration of telematics with fuel card platforms enables targeted fueling policies, dynamic reporting, and benchmarking, boosting operational efficiency, transparency, and adoption across fleet operators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FUEL CARDS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FUEL CARDS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11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FUEL CARDS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integration of telematics and fleet management platforms has accelerated demand for fuel cards as fleets pursue operational visibility and expense control. Providers such as WEX and FleetCor integrate with telematics vendors like Geotab and Verizon Connect to combine fueling data with GPS and diagnostics. Shell and BP offer fleet solutions that synchronize transactions with route planning and maintenance schedules. This convergence reduces manual reconciliation, improves compliance with policies, and supports real-time decision making for fleet managers in transportation industries.
Fuel cards enable granular spending controls and fraud mitigation by restricting merchant categories, fuel types, and transaction amounts through provider policy settings. Issuers like Shell Fleet Solutions and BP's fleet card platforms offer PIN protection, single-use tokens, and station-level authorizations to prevent misuse. Integration with mobile apps allows drivers to capture receipts and verify transactions, simplifying audits for fleet managers. These capabilities reduce unauthorized purchases, strengthen supplier relationships via fueling agreements, and support compliance with fuel policies across vehicle fleets.
Corporate sustainability commitments and the shift to alternative fuels have expanded fuel cards to include electric charging and renewable purchases. Providers like Shell and BP offer integrated payments for pumps and chargers, while networks such as ChargePoint accept fleet payments for consolidated billing. Corporations use unified fuel card reporting to track emissions and vendor compliance, aiding procurement and zero-emission fleet deployments. This evolution positions fuel cards as energy management tools that support operations across combustion, hybrid, and electric vehicle types.
Advanced analytics and open APIs have transformed fuel cards into strategic data platforms, enabling predictive maintenance, routing optimization, supplier negotiation. Vendors like WEX and FleetCor provide dashboards and reporting integrating with ERP and telematics for improved visibility. Partnerships with OEMs, leasing firms, and fuel retailers extend card utility into vehicle lifecycle management, billing, and sustainability reporting. These enhancements create revenue streams through value-added services, deepen customer stickiness, and encourage collaboration among payment processors, mobility vendors, and corporate fleet operators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Fleet Digitization and Integration Driving Fuel Card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rise of alternative propulsion systems is compelling fuel card issuers to support multiple energy types beyond diesel and gasoline. Major providers such as Shell, BP, and WEX now extend payment and access services to electric vehicle charging and compressed natural gas stations, reflecting real-world shifts in fleet fueling. This driver stems from fleets seeking unified payment solutions across liquid fuels and electric charging points, reducing administrative complexity as operators incorporate plug-in vans and mixed-fuel trucks into daily routes operations
Centralized invoicing and consolidated expense reconciliation drive adoption of multi-energy fuel cards, simplifying back-office processes for fleet managers and accountants. Companies often rely on one card to aggregate transactions from fueling aisles and fast-charging hubs, easing audit trails and driver accountability. Real-world examples include fleets using Shell Card and WEX reporting to merge diesel, CNG, and EV charging invoices, while charging networks like ChargePoint and EVgo participate in payment roaming, enabling smoother cross-network billing for mixed-energy route operations and compliance
Technical innovation in authentication and standards is enabling fuel cards to handle electric charging as seamlessly as liquid fuel pumps. Standards such as ISO 15118 and platforms like Hubject allow authentication and plug-and-charge workflows, while APIs let providers share transaction and session data with fleet management systems. Real-world implementations show major card issuers integrating with charging operators and enabling contactless payments, supporting driver convenience and operational continuity across depots, public stations, and motorway charging plazas during peak charging periods safely
Strategic sustainability goals compel businesses to demand verifiable energy provenance and emissions attribution across all fueling channels, elevating the role of fuel cards that capture energy type and source metadata. Logistics companies and parcel carriers adopt multi-energy cards to generate auditable fuel usage reports for internal ESG tracking and supplier dialogues. Illustrations include fleet operators transitioning to electric vans and biogas trucks while retaining consolidated payment schemes, demonstrating how fuel cards facilitate procurement decisions and credible decarbonization narratives for stakeholders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Multi-Energy Fuel Cards Enabling Transition To Diverse Propulsion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FUEL CARDS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Financial Services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Manufacturing</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Fuel card adoption is restrained by persistent fuel price volatility and layered regulatory requirements that complicate cost predictability and compliance for fleet managers across borders. Differing taxation rules, emission standards and invoicing mandates force companies to adapt card acceptance and reporting processes, increasing administrative burden. Major operators such as Shell and BP operate merchant networks, while fleet services like Fleetcor have to reconcile varying merchant practices. These realities undermine straightforward budgeting and hinder small operators from embracing fuel card programs.
Security vulnerabilities and transactional fraud present significant challenges for fuel card providers and users, eroding trust and increasing operational costs. Unauthorized card use, fuel siphoning, skimming at remote forecourts and collusion by drivers require robust verification and monitoring, yet implementation varies widely. Providers such as WEX invest in analytics and controls and oversight, but merchant point of sale diversity and inconsistent enforcement mean disputes and chargebacks remain frequent, complicating reconciliation and deterring smaller fleets from relying solely on card solutions.
Network fragmentation and inconsistent merchant acceptance impede fuel card usage when fleets expand into regions with differing station brands and payment systems. Compatibility gaps arise between traditional fuel suppliers and electric vehicle charging networks, forcing companies to manage separate cards or accounts for different fuels. Operators like Shell and BP maintain networks, while charging providers like ChargePoint require distinct billing arrangements, creating administrative complexity and limiting the appeal of unified fuel card solutions for mixed fuel fleets across diverse infrastructure.
High costs to upgrade legacy systems and integrate fuel cards with telematics pose a significant barrier, especially for small and medium fleets lacking IT resources. Integration demands coordination with telematics vendors, invoice management platforms and accounting systems to enable routing, fueling controls, automated reconciliation, increasing project complexity. Vendors like Verizon Connect and TomTom provide integration tools, yet implementation timelines and multi vendor coordination often strain limited administrative capacity for smaller operators, slowing adoption despite operational advantages from connected fueling workflows.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Fuel Price Volatility and Regulatory Complexity Hindering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FUEL CARDS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FUEL CARDS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FUEL CARDS MARKET SIZE,  BY TECHNOLOGY,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FUEL CARDS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FUEL CARDS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FUEL CARDS MARKET SIZE,  BY TECHNOLOGY,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FUEL CARDS MARKET SIZE,  BY TECHNOLOGY,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FUEL CARDS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FUEL CARDS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Fuel Cards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FUEL CARDS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supports fuel payments through Apple Pay and Apple Wallet. Contactless acceptance works at stations with EMV contactless and partner apps. Eligible consumer, corporate, and fleet cards can be provisioned by issuers. Tokenization and on-device authentication reduce fraud at unattended pumps. CarPlay and Maps enable in-app fueling flows with participating brands. Tap to Pay on iPhone lets small operators accept contactless without hardware. Wallet passes streamline receipts, loyalty IDs, and offer delivery. APIs and merchant identifiers aid reconciliation for mobility retailers. Expansion proceeds by market based on certifications and retailer adoption. Apple’s role centers on enabling digital wallet acceptance for fuel and fleet spend.</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 Pay enables contactless fuel purchases via NFC at the pump or in-store and through partner apps with pump activation. It provisions eligible consumer, corporate, and fleet cards into Apple Wallet using network tokenization, Face ID/Touch ID verification, and device-level controls, supporting real-time receipts, spend limits, and fraud mitigation features.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Pay (Fuel &amp; Fleet Payments)</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FUEL CARDS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Fuel Cards Market Size by Technology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Machine Learning</a:t>
                      </a:r>
                    </a:p>
                  </a:txBody>
                  <a:tcPr>
                    <a:noFill/>
                    <a:lnL>
                      <a:noFill/>
                    </a:lnL>
                    <a:lnR>
                      <a:noFill/>
                    </a:lnR>
                    <a:lnT>
                      <a:noFill/>
                    </a:lnT>
                    <a:lnB>
                      <a:noFill/>
                    </a:lnB>
                  </a:tcPr>
                </a:tc>
                <a:tc>
                  <a:txBody>
                    <a:bodyPr/>
                    <a:lstStyle/>
                    <a:p>
                      <a:pPr>
                        <a:defRPr sz="1100" b="0">
                          <a:solidFill>
                            <a:srgbClr val="000000"/>
                          </a:solidFill>
                          <a:latin typeface="Poppins"/>
                        </a:defRPr>
                      </a:pPr>
                      <a:r>
                        <a:t>                    8.2.5. Italy</a:t>
                      </a:r>
                    </a:p>
                  </a:txBody>
                  <a:tcPr>
                    <a:noFill/>
                    <a:lnL>
                      <a:noFill/>
                    </a:lnL>
                    <a:lnR>
                      <a:noFill/>
                    </a:lnR>
                    <a:lnT>
                      <a:noFill/>
                    </a:lnT>
                    <a:lnB>
                      <a:noFill/>
                    </a:lnB>
                  </a:tcPr>
                </a:tc>
              </a:tr>
              <a:tr h="322729">
                <a:tc>
                  <a:txBody>
                    <a:bodyPr/>
                    <a:lstStyle/>
                    <a:p>
                      <a:pPr>
                        <a:defRPr sz="1100" b="0">
                          <a:solidFill>
                            <a:srgbClr val="000000"/>
                          </a:solidFill>
                          <a:latin typeface="Poppins"/>
                        </a:defRPr>
                      </a:pPr>
                      <a:r>
                        <a:t>                    6.1.1. Deep Learning</a:t>
                      </a:r>
                    </a:p>
                  </a:txBody>
                  <a:tcPr>
                    <a:noFill/>
                    <a:lnL>
                      <a:noFill/>
                    </a:lnL>
                    <a:lnR>
                      <a:noFill/>
                    </a:lnR>
                    <a:lnT>
                      <a:noFill/>
                    </a:lnT>
                    <a:lnB>
                      <a:noFill/>
                    </a:lnB>
                  </a:tcPr>
                </a:tc>
                <a:tc>
                  <a:txBody>
                    <a:bodyPr/>
                    <a:lstStyle/>
                    <a:p>
                      <a:pPr>
                        <a:defRPr sz="1100" b="0">
                          <a:solidFill>
                            <a:srgbClr val="000000"/>
                          </a:solidFill>
                          <a:latin typeface="Poppins"/>
                        </a:defRPr>
                      </a:pPr>
                      <a:r>
                        <a:t>                    8.2.6. Rest of Europe</a:t>
                      </a:r>
                    </a:p>
                  </a:txBody>
                  <a:tcPr>
                    <a:noFill/>
                    <a:lnL>
                      <a:noFill/>
                    </a:lnL>
                    <a:lnR>
                      <a:noFill/>
                    </a:lnR>
                    <a:lnT>
                      <a:noFill/>
                    </a:lnT>
                    <a:lnB>
                      <a:noFill/>
                    </a:lnB>
                  </a:tcPr>
                </a:tc>
              </a:tr>
              <a:tr h="322729">
                <a:tc>
                  <a:txBody>
                    <a:bodyPr/>
                    <a:lstStyle/>
                    <a:p>
                      <a:pPr>
                        <a:defRPr sz="1100" b="0">
                          <a:solidFill>
                            <a:srgbClr val="000000"/>
                          </a:solidFill>
                          <a:latin typeface="Poppins"/>
                        </a:defRPr>
                      </a:pPr>
                      <a:r>
                        <a:t>                    6.1.2. Neural Networks</a:t>
                      </a:r>
                    </a:p>
                  </a:txBody>
                  <a:tcPr>
                    <a:noFill/>
                    <a:lnL>
                      <a:noFill/>
                    </a:lnL>
                    <a:lnR>
                      <a:noFill/>
                    </a:lnR>
                    <a:lnT>
                      <a:noFill/>
                    </a:lnT>
                    <a:lnB>
                      <a:noFill/>
                    </a:lnB>
                  </a:tcPr>
                </a:tc>
                <a:tc>
                  <a:txBody>
                    <a:bodyPr/>
                    <a:lstStyle/>
                    <a:p>
                      <a:pPr>
                        <a:defRPr sz="1100" b="0">
                          <a:solidFill>
                            <a:srgbClr val="000000"/>
                          </a:solidFill>
                          <a:latin typeface="Poppins"/>
                        </a:defRPr>
                      </a:pPr>
                      <a:r>
                        <a:t>          8.3. Asia-Pacific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6.2. Natural Language Processing</a:t>
                      </a:r>
                    </a:p>
                  </a:txBody>
                  <a:tcPr>
                    <a:noFill/>
                    <a:lnL>
                      <a:noFill/>
                    </a:lnL>
                    <a:lnR>
                      <a:noFill/>
                    </a:lnR>
                    <a:lnT>
                      <a:noFill/>
                    </a:lnT>
                    <a:lnB>
                      <a:noFill/>
                    </a:lnB>
                  </a:tcPr>
                </a:tc>
                <a:tc>
                  <a:txBody>
                    <a:bodyPr/>
                    <a:lstStyle/>
                    <a:p>
                      <a:pPr>
                        <a:defRPr sz="1100" b="0">
                          <a:solidFill>
                            <a:srgbClr val="000000"/>
                          </a:solidFill>
                          <a:latin typeface="Poppins"/>
                        </a:defRPr>
                      </a:pPr>
                      <a:r>
                        <a:t>                    8.3.1. China</a:t>
                      </a:r>
                    </a:p>
                  </a:txBody>
                  <a:tcPr>
                    <a:noFill/>
                    <a:lnL>
                      <a:noFill/>
                    </a:lnL>
                    <a:lnR>
                      <a:noFill/>
                    </a:lnR>
                    <a:lnT>
                      <a:noFill/>
                    </a:lnT>
                    <a:lnB>
                      <a:noFill/>
                    </a:lnB>
                  </a:tcPr>
                </a:tc>
              </a:tr>
              <a:tr h="322729">
                <a:tc>
                  <a:txBody>
                    <a:bodyPr/>
                    <a:lstStyle/>
                    <a:p>
                      <a:pPr>
                        <a:defRPr sz="1100" b="1">
                          <a:solidFill>
                            <a:srgbClr val="7030A0"/>
                          </a:solidFill>
                          <a:latin typeface="Poppins"/>
                        </a:defRPr>
                      </a:pPr>
                      <a:r>
                        <a:t>7. Global Fuel Cards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8.3.2. India</a:t>
                      </a:r>
                    </a:p>
                  </a:txBody>
                  <a:tcPr>
                    <a:noFill/>
                    <a:lnL>
                      <a:noFill/>
                    </a:lnL>
                    <a:lnR>
                      <a:noFill/>
                    </a:lnR>
                    <a:lnT>
                      <a:noFill/>
                    </a:lnT>
                    <a:lnB>
                      <a:noFill/>
                    </a:lnB>
                  </a:tcPr>
                </a:tc>
              </a:tr>
              <a:tr h="322729">
                <a:tc>
                  <a:txBody>
                    <a:bodyPr/>
                    <a:lstStyle/>
                    <a:p>
                      <a:pPr>
                        <a:defRPr sz="1100" b="0">
                          <a:solidFill>
                            <a:srgbClr val="000000"/>
                          </a:solidFill>
                          <a:latin typeface="Poppins"/>
                        </a:defRPr>
                      </a:pPr>
                      <a:r>
                        <a:t>          7.1. Healthcare</a:t>
                      </a:r>
                    </a:p>
                  </a:txBody>
                  <a:tcPr>
                    <a:noFill/>
                    <a:lnL>
                      <a:noFill/>
                    </a:lnL>
                    <a:lnR>
                      <a:noFill/>
                    </a:lnR>
                    <a:lnT>
                      <a:noFill/>
                    </a:lnT>
                    <a:lnB>
                      <a:noFill/>
                    </a:lnB>
                  </a:tcPr>
                </a:tc>
                <a:tc>
                  <a:txBody>
                    <a:bodyPr/>
                    <a:lstStyle/>
                    <a:p>
                      <a:pPr>
                        <a:defRPr sz="1100" b="0">
                          <a:solidFill>
                            <a:srgbClr val="000000"/>
                          </a:solidFill>
                          <a:latin typeface="Poppins"/>
                        </a:defRPr>
                      </a:pPr>
                      <a:r>
                        <a:t>                    8.3.3. Japan</a:t>
                      </a:r>
                    </a:p>
                  </a:txBody>
                  <a:tcPr>
                    <a:noFill/>
                    <a:lnL>
                      <a:noFill/>
                    </a:lnL>
                    <a:lnR>
                      <a:noFill/>
                    </a:lnR>
                    <a:lnT>
                      <a:noFill/>
                    </a:lnT>
                    <a:lnB>
                      <a:noFill/>
                    </a:lnB>
                  </a:tcPr>
                </a:tc>
              </a:tr>
              <a:tr h="322729">
                <a:tc>
                  <a:txBody>
                    <a:bodyPr/>
                    <a:lstStyle/>
                    <a:p>
                      <a:pPr>
                        <a:defRPr sz="1100" b="0">
                          <a:solidFill>
                            <a:srgbClr val="000000"/>
                          </a:solidFill>
                          <a:latin typeface="Poppins"/>
                        </a:defRPr>
                      </a:pPr>
                      <a:r>
                        <a:t>          7.2. Financial Services</a:t>
                      </a:r>
                    </a:p>
                  </a:txBody>
                  <a:tcPr>
                    <a:noFill/>
                    <a:lnL>
                      <a:noFill/>
                    </a:lnL>
                    <a:lnR>
                      <a:noFill/>
                    </a:lnR>
                    <a:lnT>
                      <a:noFill/>
                    </a:lnT>
                    <a:lnB>
                      <a:noFill/>
                    </a:lnB>
                  </a:tcPr>
                </a:tc>
                <a:tc>
                  <a:txBody>
                    <a:bodyPr/>
                    <a:lstStyle/>
                    <a:p>
                      <a:pPr>
                        <a:defRPr sz="1100" b="0">
                          <a:solidFill>
                            <a:srgbClr val="000000"/>
                          </a:solidFill>
                          <a:latin typeface="Poppins"/>
                        </a:defRPr>
                      </a:pPr>
                      <a:r>
                        <a:t>                    8.3.4. South Korea</a:t>
                      </a:r>
                    </a:p>
                  </a:txBody>
                  <a:tcPr>
                    <a:noFill/>
                    <a:lnL>
                      <a:noFill/>
                    </a:lnL>
                    <a:lnR>
                      <a:noFill/>
                    </a:lnR>
                    <a:lnT>
                      <a:noFill/>
                    </a:lnT>
                    <a:lnB>
                      <a:noFill/>
                    </a:lnB>
                  </a:tcPr>
                </a:tc>
              </a:tr>
              <a:tr h="322729">
                <a:tc>
                  <a:txBody>
                    <a:bodyPr/>
                    <a:lstStyle/>
                    <a:p>
                      <a:pPr>
                        <a:defRPr sz="1100" b="0">
                          <a:solidFill>
                            <a:srgbClr val="000000"/>
                          </a:solidFill>
                          <a:latin typeface="Poppins"/>
                        </a:defRPr>
                      </a:pPr>
                      <a:r>
                        <a:t>          7.3. Manufacturing</a:t>
                      </a:r>
                    </a:p>
                  </a:txBody>
                  <a:tcPr>
                    <a:noFill/>
                    <a:lnL>
                      <a:noFill/>
                    </a:lnL>
                    <a:lnR>
                      <a:noFill/>
                    </a:lnR>
                    <a:lnT>
                      <a:noFill/>
                    </a:lnT>
                    <a:lnB>
                      <a:noFill/>
                    </a:lnB>
                  </a:tcPr>
                </a:tc>
                <a:tc>
                  <a:txBody>
                    <a:bodyPr/>
                    <a:lstStyle/>
                    <a:p>
                      <a:pPr>
                        <a:defRPr sz="1100" b="0">
                          <a:solidFill>
                            <a:srgbClr val="000000"/>
                          </a:solidFill>
                          <a:latin typeface="Poppins"/>
                        </a:defRPr>
                      </a:pPr>
                      <a:r>
                        <a:t>                    8.3.5. Rest of Asia Pacific</a:t>
                      </a:r>
                    </a:p>
                  </a:txBody>
                  <a:tcPr>
                    <a:noFill/>
                    <a:lnL>
                      <a:noFill/>
                    </a:lnL>
                    <a:lnR>
                      <a:noFill/>
                    </a:lnR>
                    <a:lnT>
                      <a:noFill/>
                    </a:lnT>
                    <a:lnB>
                      <a:noFill/>
                    </a:lnB>
                  </a:tcPr>
                </a:tc>
              </a:tr>
              <a:tr h="322729">
                <a:tc>
                  <a:txBody>
                    <a:bodyPr/>
                    <a:lstStyle/>
                    <a:p>
                      <a:pPr>
                        <a:defRPr sz="1100" b="1">
                          <a:solidFill>
                            <a:srgbClr val="7030A0"/>
                          </a:solidFill>
                          <a:latin typeface="Poppins"/>
                        </a:defRPr>
                      </a:pPr>
                      <a:r>
                        <a:t>8. Global Global Fuel Cards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8.4. Latin America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8.4.1. Brazil</a:t>
                      </a:r>
                    </a:p>
                  </a:txBody>
                  <a:tcPr>
                    <a:noFill/>
                    <a:lnL>
                      <a:noFill/>
                    </a:lnL>
                    <a:lnR>
                      <a:noFill/>
                    </a:lnR>
                    <a:lnT>
                      <a:noFill/>
                    </a:lnT>
                    <a:lnB>
                      <a:noFill/>
                    </a:lnB>
                  </a:tcPr>
                </a:tc>
              </a:tr>
              <a:tr h="322729">
                <a:tc>
                  <a:txBody>
                    <a:bodyPr/>
                    <a:lstStyle/>
                    <a:p>
                      <a:pPr>
                        <a:defRPr sz="1100" b="0">
                          <a:solidFill>
                            <a:srgbClr val="000000"/>
                          </a:solidFill>
                          <a:latin typeface="Poppins"/>
                        </a:defRPr>
                      </a:pPr>
                      <a:r>
                        <a:t>                    8.1.1. US</a:t>
                      </a:r>
                    </a:p>
                  </a:txBody>
                  <a:tcPr>
                    <a:noFill/>
                    <a:lnL>
                      <a:noFill/>
                    </a:lnL>
                    <a:lnR>
                      <a:noFill/>
                    </a:lnR>
                    <a:lnT>
                      <a:noFill/>
                    </a:lnT>
                    <a:lnB>
                      <a:noFill/>
                    </a:lnB>
                  </a:tcPr>
                </a:tc>
                <a:tc>
                  <a:txBody>
                    <a:bodyPr/>
                    <a:lstStyle/>
                    <a:p>
                      <a:pPr>
                        <a:defRPr sz="1100" b="0">
                          <a:solidFill>
                            <a:srgbClr val="000000"/>
                          </a:solidFill>
                          <a:latin typeface="Poppins"/>
                        </a:defRPr>
                      </a:pPr>
                      <a:r>
                        <a:t>                    8.4.2. Mexico</a:t>
                      </a:r>
                    </a:p>
                  </a:txBody>
                  <a:tcPr>
                    <a:noFill/>
                    <a:lnL>
                      <a:noFill/>
                    </a:lnL>
                    <a:lnR>
                      <a:noFill/>
                    </a:lnR>
                    <a:lnT>
                      <a:noFill/>
                    </a:lnT>
                    <a:lnB>
                      <a:noFill/>
                    </a:lnB>
                  </a:tcPr>
                </a:tc>
              </a:tr>
              <a:tr h="322729">
                <a:tc>
                  <a:txBody>
                    <a:bodyPr/>
                    <a:lstStyle/>
                    <a:p>
                      <a:pPr>
                        <a:defRPr sz="1100" b="0">
                          <a:solidFill>
                            <a:srgbClr val="000000"/>
                          </a:solidFill>
                          <a:latin typeface="Poppins"/>
                        </a:defRPr>
                      </a:pPr>
                      <a:r>
                        <a:t>                    8.1.2. Canada</a:t>
                      </a:r>
                    </a:p>
                  </a:txBody>
                  <a:tcPr>
                    <a:noFill/>
                    <a:lnL>
                      <a:noFill/>
                    </a:lnL>
                    <a:lnR>
                      <a:noFill/>
                    </a:lnR>
                    <a:lnT>
                      <a:noFill/>
                    </a:lnT>
                    <a:lnB>
                      <a:noFill/>
                    </a:lnB>
                  </a:tcPr>
                </a:tc>
                <a:tc>
                  <a:txBody>
                    <a:bodyPr/>
                    <a:lstStyle/>
                    <a:p>
                      <a:pPr>
                        <a:defRPr sz="1100" b="0">
                          <a:solidFill>
                            <a:srgbClr val="000000"/>
                          </a:solidFill>
                          <a:latin typeface="Poppins"/>
                        </a:defRPr>
                      </a:pPr>
                      <a:r>
                        <a:t>                    8.4.3.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8.5. Middle East &amp; Africa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8.2.1. UK</a:t>
                      </a:r>
                    </a:p>
                  </a:txBody>
                  <a:tcPr>
                    <a:noFill/>
                    <a:lnL>
                      <a:noFill/>
                    </a:lnL>
                    <a:lnR>
                      <a:noFill/>
                    </a:lnR>
                    <a:lnT>
                      <a:noFill/>
                    </a:lnT>
                    <a:lnB>
                      <a:noFill/>
                    </a:lnB>
                  </a:tcPr>
                </a:tc>
                <a:tc>
                  <a:txBody>
                    <a:bodyPr/>
                    <a:lstStyle/>
                    <a:p>
                      <a:pPr>
                        <a:defRPr sz="1100" b="0">
                          <a:solidFill>
                            <a:srgbClr val="000000"/>
                          </a:solidFill>
                          <a:latin typeface="Poppins"/>
                        </a:defRPr>
                      </a:pPr>
                      <a:r>
                        <a:t>                    8.5.1.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8.2.2. Germany</a:t>
                      </a:r>
                    </a:p>
                  </a:txBody>
                  <a:tcPr>
                    <a:noFill/>
                    <a:lnL>
                      <a:noFill/>
                    </a:lnL>
                    <a:lnR>
                      <a:noFill/>
                    </a:lnR>
                    <a:lnT>
                      <a:noFill/>
                    </a:lnT>
                    <a:lnB>
                      <a:noFill/>
                    </a:lnB>
                  </a:tcPr>
                </a:tc>
                <a:tc>
                  <a:txBody>
                    <a:bodyPr/>
                    <a:lstStyle/>
                    <a:p>
                      <a:pPr>
                        <a:defRPr sz="1100" b="0">
                          <a:solidFill>
                            <a:srgbClr val="000000"/>
                          </a:solidFill>
                          <a:latin typeface="Poppins"/>
                        </a:defRPr>
                      </a:pPr>
                      <a:r>
                        <a:t>                    8.5.2.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8.2.3. Spain</a:t>
                      </a:r>
                    </a:p>
                  </a:txBody>
                  <a:tcPr>
                    <a:noFill/>
                    <a:lnL>
                      <a:noFill/>
                    </a:lnL>
                    <a:lnR>
                      <a:noFill/>
                    </a:lnR>
                    <a:lnT>
                      <a:noFill/>
                    </a:lnT>
                    <a:lnB>
                      <a:noFill/>
                    </a:lnB>
                  </a:tcPr>
                </a:tc>
                <a:tc>
                  <a:txBody>
                    <a:bodyPr/>
                    <a:lstStyle/>
                    <a:p>
                      <a:pPr>
                        <a:defRPr sz="1100" b="0">
                          <a:solidFill>
                            <a:srgbClr val="000000"/>
                          </a:solidFill>
                          <a:latin typeface="Poppins"/>
                        </a:defRPr>
                      </a:pPr>
                      <a:r>
                        <a:t>                    8.5.3. Rest of Middle East &amp; Africa</a:t>
                      </a:r>
                    </a:p>
                  </a:txBody>
                  <a:tcPr>
                    <a:noFill/>
                    <a:lnL>
                      <a:noFill/>
                    </a:lnL>
                    <a:lnR>
                      <a:noFill/>
                    </a:lnR>
                    <a:lnT>
                      <a:noFill/>
                    </a:lnT>
                    <a:lnB>
                      <a:noFill/>
                    </a:lnB>
                  </a:tcPr>
                </a:tc>
              </a:tr>
              <a:tr h="322736">
                <a:tc>
                  <a:txBody>
                    <a:bodyPr/>
                    <a:lstStyle/>
                    <a:p>
                      <a:pPr>
                        <a:defRPr sz="1100" b="0">
                          <a:solidFill>
                            <a:srgbClr val="000000"/>
                          </a:solidFill>
                          <a:latin typeface="Poppins"/>
                        </a:defRPr>
                      </a:pPr>
                      <a:r>
                        <a:t>                    8.2.4. France</a:t>
                      </a:r>
                    </a:p>
                  </a:txBody>
                  <a:tcPr>
                    <a:noFill/>
                    <a:lnL>
                      <a:noFill/>
                    </a:lnL>
                    <a:lnR>
                      <a:noFill/>
                    </a:lnR>
                    <a:lnT>
                      <a:noFill/>
                    </a:lnT>
                    <a:lnB>
                      <a:noFill/>
                    </a:lnB>
                  </a:tcPr>
                </a:tc>
                <a:tc>
                  <a:txBody>
                    <a:bodyPr/>
                    <a:lstStyle/>
                    <a:p>
                      <a:pPr>
                        <a:defRPr sz="1100" b="1">
                          <a:solidFill>
                            <a:srgbClr val="7030A0"/>
                          </a:solidFill>
                          <a:latin typeface="Poppins"/>
                        </a:defRPr>
                      </a:pPr>
                      <a:r>
                        <a:t>9. Competitive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9.1. Competitive Dashboard</a:t>
                      </a:r>
                    </a:p>
                  </a:txBody>
                  <a:tcPr>
                    <a:noFill/>
                    <a:lnL>
                      <a:noFill/>
                    </a:lnL>
                    <a:lnR>
                      <a:noFill/>
                    </a:lnR>
                    <a:lnT>
                      <a:noFill/>
                    </a:lnT>
                    <a:lnB>
                      <a:noFill/>
                    </a:lnB>
                  </a:tcPr>
                </a:tc>
                <a:tc>
                  <a:txBody>
                    <a:bodyPr/>
                    <a:lstStyle/>
                    <a:p>
                      <a:pPr>
                        <a:defRPr sz="1100" b="1">
                          <a:solidFill>
                            <a:srgbClr val="7030A0"/>
                          </a:solidFill>
                          <a:latin typeface="Poppins"/>
                        </a:defRPr>
                      </a:pPr>
                      <a:r>
                        <a:t>11.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9.2. Market Positioning of Key Players,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9.4. Recent Developments in the Market</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9.5. Company Market Share Analysis,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10.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FUEL CARDS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